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6CAFBA-BFDA-4B03-A2F3-226B6DB63BA9}" v="22" dt="2023-04-23T17:46:55.75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hnsonManuel/Capstone-IBM/blob/master/Data%20Wrangling%20-%20LAB%202%20%20-%20Week1%20-%20IB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hnsonManuel/Capstone-IBM/blob/master/EDA%20WITH%20Visialization-%20IBM%20-%20WEEK%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hnsonManuel/Capstone-IBM/blob/master/EDA%20with%20SQL%20-%20IBM%20-%20Week%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hnsonManuel/Capstone-IBM/blob/master/Interactive%20Visual%20Analytics%20with%20Folium%20Lab%20-%20Week%20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hnsonManuel/Capstone-IBM/blob/master/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ohnsonManuel/Capstone-IBM/blob/master/Data%20Collection%20API%20LAB%201%20-%20IBM%20-%20Week%201.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hnsonManuel/Capstone-IBM/blob/master/Web%20Scraping%20LAB1%20-%20Week%201%20-%20IB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 Johnson Manuel</a:t>
            </a:r>
          </a:p>
          <a:p>
            <a:r>
              <a:rPr lang="en-US" dirty="0">
                <a:solidFill>
                  <a:schemeClr val="bg2"/>
                </a:solidFill>
                <a:latin typeface="Abadi" panose="020B0604020104020204" pitchFamily="34" charset="0"/>
                <a:ea typeface="SF Pro" pitchFamily="2" charset="0"/>
                <a:cs typeface="SF Pro" pitchFamily="2" charset="0"/>
              </a:rPr>
              <a:t>23-04-2023</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data was cleaned by removing Null values .</a:t>
            </a:r>
          </a:p>
          <a:p>
            <a:r>
              <a:rPr lang="en-US" sz="2200" dirty="0">
                <a:solidFill>
                  <a:schemeClr val="accent3">
                    <a:lumMod val="25000"/>
                  </a:schemeClr>
                </a:solidFill>
                <a:latin typeface="Abadi" panose="020B0604020104020204" pitchFamily="34" charset="0"/>
              </a:rPr>
              <a:t>The data wrangling process removed empty values and converted Categorical values to weighted values</a:t>
            </a:r>
          </a:p>
          <a:p>
            <a:r>
              <a:rPr lang="en-US" sz="2200" dirty="0">
                <a:solidFill>
                  <a:schemeClr val="accent3">
                    <a:lumMod val="25000"/>
                  </a:schemeClr>
                </a:solidFill>
                <a:latin typeface="Abadi" panose="020B0604020104020204" pitchFamily="34" charset="0"/>
              </a:rPr>
              <a:t>The process one hot coding was used and data was replaced with columns to better represent them</a:t>
            </a:r>
          </a:p>
          <a:p>
            <a:r>
              <a:rPr lang="en-US" sz="2200" dirty="0">
                <a:solidFill>
                  <a:schemeClr val="accent3">
                    <a:lumMod val="25000"/>
                  </a:schemeClr>
                </a:solidFill>
                <a:latin typeface="Abadi" panose="020B0604020104020204" pitchFamily="34" charset="0"/>
              </a:rPr>
              <a:t>Wrong values were also removed and Replaced with either mean or average values in some cases.</a:t>
            </a:r>
          </a:p>
          <a:p>
            <a:r>
              <a:rPr lang="en-US" sz="2200" dirty="0">
                <a:solidFill>
                  <a:schemeClr val="accent3">
                    <a:lumMod val="25000"/>
                  </a:schemeClr>
                </a:solidFill>
                <a:latin typeface="Abadi" panose="020B0604020104020204" pitchFamily="34" charset="0"/>
              </a:rPr>
              <a:t>Notebook URL :</a:t>
            </a:r>
          </a:p>
          <a:p>
            <a:pPr marL="0" indent="0">
              <a:buNone/>
            </a:pPr>
            <a:r>
              <a:rPr lang="en-US" sz="2200" dirty="0">
                <a:solidFill>
                  <a:schemeClr val="accent3">
                    <a:lumMod val="25000"/>
                  </a:schemeClr>
                </a:solidFill>
                <a:latin typeface="Abadi" panose="020B0604020104020204" pitchFamily="34" charset="0"/>
                <a:hlinkClick r:id="rId3"/>
              </a:rPr>
              <a:t>https://github.com/JohnsonManuel/Capstone-IBM/blob/master/Data%20Wrangling%20-%20LAB%202%20%20-%20Week1%20-%20IBM.ipynb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8160" y="1422400"/>
            <a:ext cx="10688320" cy="52222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dirty="0" err="1"/>
              <a:t>Github</a:t>
            </a:r>
            <a:r>
              <a:rPr lang="en-US" dirty="0"/>
              <a:t> Link : </a:t>
            </a:r>
            <a:r>
              <a:rPr lang="en-US" dirty="0">
                <a:hlinkClick r:id="rId3"/>
              </a:rPr>
              <a:t>https://github.com/JohnsonManuel/Capstone-IBM/blob/master/EDA%20WITH%20Visialization-%20IBM%20-%20WEEK%202.ipynb</a:t>
            </a: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E34B789-5768-A39F-DB05-797F83D41613}"/>
              </a:ext>
            </a:extLst>
          </p:cNvPr>
          <p:cNvPicPr>
            <a:picLocks noChangeAspect="1"/>
          </p:cNvPicPr>
          <p:nvPr/>
        </p:nvPicPr>
        <p:blipFill>
          <a:blip r:embed="rId4"/>
          <a:stretch>
            <a:fillRect/>
          </a:stretch>
        </p:blipFill>
        <p:spPr>
          <a:xfrm>
            <a:off x="3048857" y="1499593"/>
            <a:ext cx="7466741" cy="299918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Queries were done on the various falcon 9 Launches and its success and failures from different periods of time were calculated and were displayed as tables.</a:t>
            </a:r>
          </a:p>
          <a:p>
            <a:pPr>
              <a:lnSpc>
                <a:spcPct val="100000"/>
              </a:lnSpc>
              <a:spcBef>
                <a:spcPts val="1400"/>
              </a:spcBef>
            </a:pPr>
            <a:r>
              <a:rPr lang="en-US" sz="2200" dirty="0">
                <a:solidFill>
                  <a:schemeClr val="accent3">
                    <a:lumMod val="25000"/>
                  </a:schemeClr>
                </a:solidFill>
                <a:latin typeface="Abadi"/>
              </a:rPr>
              <a:t>The Data gave a clear overview of what to expect in terms of wrangling and data analysis standpoints.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Notebook URL: </a:t>
            </a:r>
            <a:r>
              <a:rPr lang="en-US" sz="2200" dirty="0">
                <a:solidFill>
                  <a:schemeClr val="accent3">
                    <a:lumMod val="25000"/>
                  </a:schemeClr>
                </a:solidFill>
                <a:latin typeface="Abadi" panose="020B0604020104020204" pitchFamily="34" charset="0"/>
                <a:hlinkClick r:id="rId3"/>
              </a:rPr>
              <a:t>https://github.com/JohnsonManuel/Capstone-IBM/blob/master/EDA%20with%20SQL%20-%20IBM%20-%20Week%202.ipynb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folium the map was drawn with </a:t>
            </a:r>
            <a:r>
              <a:rPr lang="en-US" sz="2200" b="0" i="0" dirty="0">
                <a:effectLst/>
                <a:latin typeface="Abadi" panose="020B0604020104020204" pitchFamily="34" charset="0"/>
              </a:rPr>
              <a:t>NASA Johnson Space Center at Houston, Texas as its center . Some of the launch sites in the data are marked </a:t>
            </a:r>
            <a:r>
              <a:rPr lang="en-US" sz="2200" b="0" i="0" dirty="0" err="1">
                <a:effectLst/>
                <a:latin typeface="Abadi" panose="020B0604020104020204" pitchFamily="34" charset="0"/>
              </a:rPr>
              <a:t>down.The</a:t>
            </a:r>
            <a:r>
              <a:rPr lang="en-US" sz="2200" b="0" i="0" dirty="0">
                <a:effectLst/>
                <a:latin typeface="Abadi" panose="020B0604020104020204" pitchFamily="34" charset="0"/>
              </a:rPr>
              <a:t> success and failures of each launch sites are also marked.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distance between the launch sites are also marked down. To extract more information on the data set.</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Notebook URL: </a:t>
            </a:r>
            <a:r>
              <a:rPr lang="en-US" sz="2200" dirty="0">
                <a:solidFill>
                  <a:schemeClr val="accent3">
                    <a:lumMod val="25000"/>
                  </a:schemeClr>
                </a:solidFill>
                <a:latin typeface="Abadi" panose="020B0604020104020204" pitchFamily="34" charset="0"/>
                <a:hlinkClick r:id="rId3"/>
              </a:rPr>
              <a:t>https://github.com/JohnsonManuel/Capstone-IBM/blob/master/Interactive%20Visual%20Analytics%20with%20Folium%20Lab%20-%20Week%203.ipynb</a:t>
            </a:r>
            <a:endParaRPr lang="en-US" sz="2200" dirty="0">
              <a:solidFill>
                <a:schemeClr val="accent3">
                  <a:lumMod val="25000"/>
                </a:schemeClr>
              </a:solidFill>
              <a:latin typeface="Abadi" panose="020B0604020104020204" pitchFamily="34" charset="0"/>
            </a:endParaRPr>
          </a:p>
          <a:p>
            <a:endParaRPr lang="en-US" sz="2200" dirty="0">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loaded and the train/test split was done . The model was created on the training set and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object was used. </a:t>
            </a:r>
          </a:p>
          <a:p>
            <a:pPr>
              <a:lnSpc>
                <a:spcPct val="100000"/>
              </a:lnSpc>
              <a:spcBef>
                <a:spcPts val="1400"/>
              </a:spcBef>
            </a:pPr>
            <a:r>
              <a:rPr lang="en-US" sz="2200" dirty="0">
                <a:solidFill>
                  <a:schemeClr val="accent3">
                    <a:lumMod val="25000"/>
                  </a:schemeClr>
                </a:solidFill>
                <a:latin typeface="Abadi" panose="020B0604020104020204" pitchFamily="34" charset="0"/>
              </a:rPr>
              <a:t>A Confusion matrix was formed and the best parameters for a grid search was also created and the model was trained again.</a:t>
            </a:r>
          </a:p>
          <a:p>
            <a:pPr>
              <a:lnSpc>
                <a:spcPct val="100000"/>
              </a:lnSpc>
              <a:spcBef>
                <a:spcPts val="1400"/>
              </a:spcBef>
            </a:pPr>
            <a:r>
              <a:rPr lang="en-US" sz="2200" dirty="0">
                <a:solidFill>
                  <a:schemeClr val="accent3">
                    <a:lumMod val="25000"/>
                  </a:schemeClr>
                </a:solidFill>
                <a:latin typeface="Abadi" panose="020B0604020104020204" pitchFamily="34" charset="0"/>
              </a:rPr>
              <a:t>Finally the model gave a prediction accuracy of 83- 84 percent.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Notebook URL: </a:t>
            </a:r>
            <a:r>
              <a:rPr lang="en-US" sz="2200" dirty="0">
                <a:solidFill>
                  <a:schemeClr val="accent3">
                    <a:lumMod val="25000"/>
                  </a:schemeClr>
                </a:solidFill>
                <a:latin typeface="Abadi" panose="020B0604020104020204" pitchFamily="34" charset="0"/>
                <a:hlinkClick r:id="rId3"/>
              </a:rPr>
              <a:t>https://github.com/JohnsonManuel/Capstone-IBM/blob/master/Machine%20Learning%20Prediction%20lab.ipynb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725275" cy="29881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The data was analyzed in various ways and the values are understood .</a:t>
            </a:r>
          </a:p>
          <a:p>
            <a:pPr>
              <a:lnSpc>
                <a:spcPct val="100000"/>
              </a:lnSpc>
              <a:spcBef>
                <a:spcPts val="1400"/>
              </a:spcBef>
            </a:pPr>
            <a:r>
              <a:rPr lang="en-US" dirty="0">
                <a:solidFill>
                  <a:schemeClr val="accent3">
                    <a:lumMod val="25000"/>
                  </a:schemeClr>
                </a:solidFill>
                <a:latin typeface="Abadi" panose="020B0604020104020204" pitchFamily="34" charset="0"/>
              </a:rPr>
              <a:t>The Data was plotted in various graphs and then used to represent the values in various ways.</a:t>
            </a:r>
          </a:p>
          <a:p>
            <a:pPr>
              <a:lnSpc>
                <a:spcPct val="100000"/>
              </a:lnSpc>
              <a:spcBef>
                <a:spcPts val="1400"/>
              </a:spcBef>
            </a:pPr>
            <a:r>
              <a:rPr lang="en-US" dirty="0">
                <a:solidFill>
                  <a:schemeClr val="accent3">
                    <a:lumMod val="25000"/>
                  </a:schemeClr>
                </a:solidFill>
                <a:latin typeface="Abadi" panose="020B0604020104020204" pitchFamily="34" charset="0"/>
              </a:rPr>
              <a:t>Finally the data was trained and then the model gave a prediction accuracy of 84%</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059E026-4C98-350F-84B7-020F590A2F9E}"/>
              </a:ext>
            </a:extLst>
          </p:cNvPr>
          <p:cNvPicPr>
            <a:picLocks noChangeAspect="1"/>
          </p:cNvPicPr>
          <p:nvPr/>
        </p:nvPicPr>
        <p:blipFill>
          <a:blip r:embed="rId3"/>
          <a:stretch>
            <a:fillRect/>
          </a:stretch>
        </p:blipFill>
        <p:spPr>
          <a:xfrm>
            <a:off x="5279503" y="1831052"/>
            <a:ext cx="5652658" cy="36505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CA548B8-BA05-6A3F-D650-746A34D8F459}"/>
              </a:ext>
            </a:extLst>
          </p:cNvPr>
          <p:cNvPicPr>
            <a:picLocks noChangeAspect="1"/>
          </p:cNvPicPr>
          <p:nvPr/>
        </p:nvPicPr>
        <p:blipFill>
          <a:blip r:embed="rId3"/>
          <a:stretch>
            <a:fillRect/>
          </a:stretch>
        </p:blipFill>
        <p:spPr>
          <a:xfrm>
            <a:off x="5699837" y="1707866"/>
            <a:ext cx="5455843" cy="36975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0D1CEB46-3B3C-26A2-AC04-682252C3ED39}"/>
              </a:ext>
            </a:extLst>
          </p:cNvPr>
          <p:cNvPicPr>
            <a:picLocks noChangeAspect="1"/>
          </p:cNvPicPr>
          <p:nvPr/>
        </p:nvPicPr>
        <p:blipFill>
          <a:blip r:embed="rId3"/>
          <a:stretch>
            <a:fillRect/>
          </a:stretch>
        </p:blipFill>
        <p:spPr>
          <a:xfrm>
            <a:off x="4926634" y="1810908"/>
            <a:ext cx="5964885" cy="425189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DDB34335-6A25-4808-33E5-C4B5CF5C424A}"/>
              </a:ext>
            </a:extLst>
          </p:cNvPr>
          <p:cNvPicPr>
            <a:picLocks noChangeAspect="1"/>
          </p:cNvPicPr>
          <p:nvPr/>
        </p:nvPicPr>
        <p:blipFill>
          <a:blip r:embed="rId3"/>
          <a:stretch>
            <a:fillRect/>
          </a:stretch>
        </p:blipFill>
        <p:spPr>
          <a:xfrm>
            <a:off x="4702249" y="1534159"/>
            <a:ext cx="7057048" cy="449141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95FBAD6-E631-9398-A125-83B95984D10A}"/>
              </a:ext>
            </a:extLst>
          </p:cNvPr>
          <p:cNvPicPr>
            <a:picLocks noChangeAspect="1"/>
          </p:cNvPicPr>
          <p:nvPr/>
        </p:nvPicPr>
        <p:blipFill>
          <a:blip r:embed="rId3"/>
          <a:stretch>
            <a:fillRect/>
          </a:stretch>
        </p:blipFill>
        <p:spPr>
          <a:xfrm>
            <a:off x="4791298" y="1950720"/>
            <a:ext cx="5396910" cy="36576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E10AA9C-961A-C2D5-42A7-E138E51C65CA}"/>
              </a:ext>
            </a:extLst>
          </p:cNvPr>
          <p:cNvPicPr>
            <a:picLocks noChangeAspect="1"/>
          </p:cNvPicPr>
          <p:nvPr/>
        </p:nvPicPr>
        <p:blipFill>
          <a:blip r:embed="rId3"/>
          <a:stretch>
            <a:fillRect/>
          </a:stretch>
        </p:blipFill>
        <p:spPr>
          <a:xfrm>
            <a:off x="5336094" y="1750907"/>
            <a:ext cx="5413186" cy="364316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clearly mentioned above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316115B-B3D7-12D5-EF7D-E3986E872C6A}"/>
              </a:ext>
            </a:extLst>
          </p:cNvPr>
          <p:cNvPicPr>
            <a:picLocks noChangeAspect="1"/>
          </p:cNvPicPr>
          <p:nvPr/>
        </p:nvPicPr>
        <p:blipFill>
          <a:blip r:embed="rId3"/>
          <a:stretch>
            <a:fillRect/>
          </a:stretch>
        </p:blipFill>
        <p:spPr>
          <a:xfrm>
            <a:off x="2009531" y="2218153"/>
            <a:ext cx="4279510" cy="169344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DE75FB2F-DD57-7829-C27F-92472FFAFE29}"/>
              </a:ext>
            </a:extLst>
          </p:cNvPr>
          <p:cNvPicPr>
            <a:picLocks noChangeAspect="1"/>
          </p:cNvPicPr>
          <p:nvPr/>
        </p:nvPicPr>
        <p:blipFill>
          <a:blip r:embed="rId3"/>
          <a:stretch>
            <a:fillRect/>
          </a:stretch>
        </p:blipFill>
        <p:spPr>
          <a:xfrm>
            <a:off x="770011" y="2554362"/>
            <a:ext cx="10440857" cy="329611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DAC71D8-D94E-37A1-6BE9-68EBC4D1E154}"/>
              </a:ext>
            </a:extLst>
          </p:cNvPr>
          <p:cNvPicPr>
            <a:picLocks noChangeAspect="1"/>
          </p:cNvPicPr>
          <p:nvPr/>
        </p:nvPicPr>
        <p:blipFill>
          <a:blip r:embed="rId3"/>
          <a:stretch>
            <a:fillRect/>
          </a:stretch>
        </p:blipFill>
        <p:spPr>
          <a:xfrm>
            <a:off x="1756599" y="2276314"/>
            <a:ext cx="6382641" cy="23053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E333174-375E-8E87-6ACB-680D3EBD8B5C}"/>
              </a:ext>
            </a:extLst>
          </p:cNvPr>
          <p:cNvPicPr>
            <a:picLocks noChangeAspect="1"/>
          </p:cNvPicPr>
          <p:nvPr/>
        </p:nvPicPr>
        <p:blipFill>
          <a:blip r:embed="rId3"/>
          <a:stretch>
            <a:fillRect/>
          </a:stretch>
        </p:blipFill>
        <p:spPr>
          <a:xfrm>
            <a:off x="2599224" y="2271551"/>
            <a:ext cx="6668431" cy="231489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3DA43C7-0363-D40C-04AE-7599C97DEB3E}"/>
              </a:ext>
            </a:extLst>
          </p:cNvPr>
          <p:cNvPicPr>
            <a:picLocks noChangeAspect="1"/>
          </p:cNvPicPr>
          <p:nvPr/>
        </p:nvPicPr>
        <p:blipFill>
          <a:blip r:embed="rId3"/>
          <a:stretch>
            <a:fillRect/>
          </a:stretch>
        </p:blipFill>
        <p:spPr>
          <a:xfrm>
            <a:off x="2842758" y="2190577"/>
            <a:ext cx="6506483" cy="247684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13CF59A-4620-AEAA-ECFE-038F082F5838}"/>
              </a:ext>
            </a:extLst>
          </p:cNvPr>
          <p:cNvPicPr>
            <a:picLocks noChangeAspect="1"/>
          </p:cNvPicPr>
          <p:nvPr/>
        </p:nvPicPr>
        <p:blipFill>
          <a:blip r:embed="rId3"/>
          <a:stretch>
            <a:fillRect/>
          </a:stretch>
        </p:blipFill>
        <p:spPr>
          <a:xfrm>
            <a:off x="2905760" y="2747962"/>
            <a:ext cx="6187440" cy="35713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63A808E-1816-7F44-FBA9-0C3D68801810}"/>
              </a:ext>
            </a:extLst>
          </p:cNvPr>
          <p:cNvPicPr>
            <a:picLocks noChangeAspect="1"/>
          </p:cNvPicPr>
          <p:nvPr/>
        </p:nvPicPr>
        <p:blipFill>
          <a:blip r:embed="rId3"/>
          <a:stretch>
            <a:fillRect/>
          </a:stretch>
        </p:blipFill>
        <p:spPr>
          <a:xfrm>
            <a:off x="1208297" y="2329357"/>
            <a:ext cx="8869013" cy="369621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59F1962-52D8-DC3D-521F-29E68002A390}"/>
              </a:ext>
            </a:extLst>
          </p:cNvPr>
          <p:cNvPicPr>
            <a:picLocks noChangeAspect="1"/>
          </p:cNvPicPr>
          <p:nvPr/>
        </p:nvPicPr>
        <p:blipFill>
          <a:blip r:embed="rId3"/>
          <a:stretch>
            <a:fillRect/>
          </a:stretch>
        </p:blipFill>
        <p:spPr>
          <a:xfrm>
            <a:off x="2235175" y="2315753"/>
            <a:ext cx="6604026" cy="39863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18F3A9A-CCBE-D677-161E-4353E5F2D768}"/>
              </a:ext>
            </a:extLst>
          </p:cNvPr>
          <p:cNvPicPr>
            <a:picLocks noChangeAspect="1"/>
          </p:cNvPicPr>
          <p:nvPr/>
        </p:nvPicPr>
        <p:blipFill>
          <a:blip r:embed="rId3"/>
          <a:stretch>
            <a:fillRect/>
          </a:stretch>
        </p:blipFill>
        <p:spPr>
          <a:xfrm>
            <a:off x="1676401" y="2762871"/>
            <a:ext cx="7478169" cy="247684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7FC6AF0-65B9-5FF1-81E6-B0C5DF38B240}"/>
              </a:ext>
            </a:extLst>
          </p:cNvPr>
          <p:cNvPicPr>
            <a:picLocks noChangeAspect="1"/>
          </p:cNvPicPr>
          <p:nvPr/>
        </p:nvPicPr>
        <p:blipFill>
          <a:blip r:embed="rId3"/>
          <a:stretch>
            <a:fillRect/>
          </a:stretch>
        </p:blipFill>
        <p:spPr>
          <a:xfrm>
            <a:off x="2449597" y="3178201"/>
            <a:ext cx="5322802" cy="29987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map</a:t>
            </a:r>
          </a:p>
        </p:txBody>
      </p:sp>
      <p:pic>
        <p:nvPicPr>
          <p:cNvPr id="6" name="Picture 5">
            <a:extLst>
              <a:ext uri="{FF2B5EF4-FFF2-40B4-BE49-F238E27FC236}">
                <a16:creationId xmlns:a16="http://schemas.microsoft.com/office/drawing/2014/main" id="{F0F351E4-C971-09EA-C261-7829136CE74E}"/>
              </a:ext>
            </a:extLst>
          </p:cNvPr>
          <p:cNvPicPr>
            <a:picLocks noChangeAspect="1"/>
          </p:cNvPicPr>
          <p:nvPr/>
        </p:nvPicPr>
        <p:blipFill>
          <a:blip r:embed="rId3"/>
          <a:stretch>
            <a:fillRect/>
          </a:stretch>
        </p:blipFill>
        <p:spPr>
          <a:xfrm>
            <a:off x="1087902" y="1591789"/>
            <a:ext cx="9275298" cy="48190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7" name="Content Placeholder 6">
            <a:extLst>
              <a:ext uri="{FF2B5EF4-FFF2-40B4-BE49-F238E27FC236}">
                <a16:creationId xmlns:a16="http://schemas.microsoft.com/office/drawing/2014/main" id="{2FE0FD10-1B86-1F47-E257-496B06A7CD7A}"/>
              </a:ext>
            </a:extLst>
          </p:cNvPr>
          <p:cNvPicPr>
            <a:picLocks noGrp="1" noChangeAspect="1"/>
          </p:cNvPicPr>
          <p:nvPr>
            <p:ph idx="4294967295"/>
          </p:nvPr>
        </p:nvPicPr>
        <p:blipFill>
          <a:blip r:embed="rId3"/>
          <a:stretch>
            <a:fillRect/>
          </a:stretch>
        </p:blipFill>
        <p:spPr>
          <a:xfrm>
            <a:off x="851291" y="4011200"/>
            <a:ext cx="9785684" cy="2115279"/>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success and failures in landings</a:t>
            </a:r>
          </a:p>
        </p:txBody>
      </p:sp>
      <p:pic>
        <p:nvPicPr>
          <p:cNvPr id="4" name="Picture 3">
            <a:extLst>
              <a:ext uri="{FF2B5EF4-FFF2-40B4-BE49-F238E27FC236}">
                <a16:creationId xmlns:a16="http://schemas.microsoft.com/office/drawing/2014/main" id="{C1B9671B-D87A-EE93-F949-745872371816}"/>
              </a:ext>
            </a:extLst>
          </p:cNvPr>
          <p:cNvPicPr>
            <a:picLocks noChangeAspect="1"/>
          </p:cNvPicPr>
          <p:nvPr/>
        </p:nvPicPr>
        <p:blipFill>
          <a:blip r:embed="rId4"/>
          <a:stretch>
            <a:fillRect/>
          </a:stretch>
        </p:blipFill>
        <p:spPr>
          <a:xfrm>
            <a:off x="642091" y="1381760"/>
            <a:ext cx="9994884" cy="24582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the sites</a:t>
            </a:r>
          </a:p>
        </p:txBody>
      </p:sp>
      <p:pic>
        <p:nvPicPr>
          <p:cNvPr id="4" name="Picture 3">
            <a:extLst>
              <a:ext uri="{FF2B5EF4-FFF2-40B4-BE49-F238E27FC236}">
                <a16:creationId xmlns:a16="http://schemas.microsoft.com/office/drawing/2014/main" id="{7B10303B-66E2-55CF-9BF9-EC7D9A97ABD2}"/>
              </a:ext>
            </a:extLst>
          </p:cNvPr>
          <p:cNvPicPr>
            <a:picLocks noChangeAspect="1"/>
          </p:cNvPicPr>
          <p:nvPr/>
        </p:nvPicPr>
        <p:blipFill>
          <a:blip r:embed="rId3"/>
          <a:stretch>
            <a:fillRect/>
          </a:stretch>
        </p:blipFill>
        <p:spPr>
          <a:xfrm>
            <a:off x="770010" y="1513860"/>
            <a:ext cx="10651980" cy="472884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4978F4CD-5A76-89CF-8357-9B087D541BB9}"/>
              </a:ext>
            </a:extLst>
          </p:cNvPr>
          <p:cNvPicPr>
            <a:picLocks noChangeAspect="1"/>
          </p:cNvPicPr>
          <p:nvPr/>
        </p:nvPicPr>
        <p:blipFill>
          <a:blip r:embed="rId3"/>
          <a:stretch>
            <a:fillRect/>
          </a:stretch>
        </p:blipFill>
        <p:spPr>
          <a:xfrm>
            <a:off x="3027909" y="2762157"/>
            <a:ext cx="5811061" cy="133368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2F25236-B7C8-B413-1C45-6E5667FAD326}"/>
              </a:ext>
            </a:extLst>
          </p:cNvPr>
          <p:cNvPicPr>
            <a:picLocks noChangeAspect="1"/>
          </p:cNvPicPr>
          <p:nvPr/>
        </p:nvPicPr>
        <p:blipFill>
          <a:blip r:embed="rId3"/>
          <a:stretch>
            <a:fillRect/>
          </a:stretch>
        </p:blipFill>
        <p:spPr>
          <a:xfrm>
            <a:off x="2082629" y="1378983"/>
            <a:ext cx="6852723" cy="49403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791703" cy="18984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There is no way to predict rockets success rate.</a:t>
            </a: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Analyze the data collected by previous launches and predict the falcon 9 launches will be successful in the future.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 Data collection API and Web Scraping to collect data from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and websites.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process of cleaning the data for machine learning by removing the null values and other wrong values and converting categorical values to numeric.</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 scikit-learn to train and test our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By using web scraping method from various websites as well as using data provided by SpaceX</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lvl="1">
              <a:lnSpc>
                <a:spcPct val="100000"/>
              </a:lnSpc>
              <a:spcBef>
                <a:spcPts val="1400"/>
              </a:spcBef>
            </a:pPr>
            <a:r>
              <a:rPr lang="en-US" sz="1800" dirty="0">
                <a:solidFill>
                  <a:schemeClr val="accent3">
                    <a:lumMod val="25000"/>
                  </a:schemeClr>
                </a:solidFill>
                <a:latin typeface="Abadi" panose="020B0604020104020204" pitchFamily="34" charset="0"/>
              </a:rPr>
              <a:t>We use the Requests API in Python to Fetch the data from the websites and we use the Beautiful Soup package to process the webpage and extract the data from the content.</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collected has also been done by website having data related to the falcon 9s </a:t>
            </a:r>
            <a:r>
              <a:rPr lang="en-US" sz="1800" dirty="0" err="1">
                <a:solidFill>
                  <a:schemeClr val="accent3">
                    <a:lumMod val="25000"/>
                  </a:schemeClr>
                </a:solidFill>
                <a:latin typeface="Abadi" panose="020B0604020104020204" pitchFamily="34" charset="0"/>
              </a:rPr>
              <a:t>Ie</a:t>
            </a:r>
            <a:r>
              <a:rPr lang="en-US" sz="1800" dirty="0">
                <a:solidFill>
                  <a:schemeClr val="accent3">
                    <a:lumMod val="25000"/>
                  </a:schemeClr>
                </a:solidFill>
                <a:latin typeface="Abadi" panose="020B0604020104020204" pitchFamily="34" charset="0"/>
              </a:rPr>
              <a:t>: SpaceX has this data available on their research website. This is available on the IBM asset exchange as well.</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167262" y="1397025"/>
            <a:ext cx="4640263" cy="4225925"/>
          </a:xfrm>
          <a:prstGeom prst="rect">
            <a:avLst/>
          </a:prstGeom>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F297725-C2F5-A4D8-F1B4-A9537F19B9CB}"/>
              </a:ext>
            </a:extLst>
          </p:cNvPr>
          <p:cNvPicPr>
            <a:picLocks noChangeAspect="1"/>
          </p:cNvPicPr>
          <p:nvPr/>
        </p:nvPicPr>
        <p:blipFill>
          <a:blip r:embed="rId3"/>
          <a:stretch>
            <a:fillRect/>
          </a:stretch>
        </p:blipFill>
        <p:spPr>
          <a:xfrm>
            <a:off x="820738" y="1458484"/>
            <a:ext cx="4521662" cy="2569425"/>
          </a:xfrm>
          <a:prstGeom prst="rect">
            <a:avLst/>
          </a:prstGeom>
        </p:spPr>
      </p:pic>
      <p:sp>
        <p:nvSpPr>
          <p:cNvPr id="8" name="TextBox 7">
            <a:extLst>
              <a:ext uri="{FF2B5EF4-FFF2-40B4-BE49-F238E27FC236}">
                <a16:creationId xmlns:a16="http://schemas.microsoft.com/office/drawing/2014/main" id="{0D34FB5A-1400-2A04-2FF6-2A93CA4E056F}"/>
              </a:ext>
            </a:extLst>
          </p:cNvPr>
          <p:cNvSpPr txBox="1"/>
          <p:nvPr/>
        </p:nvSpPr>
        <p:spPr>
          <a:xfrm>
            <a:off x="626400" y="4528800"/>
            <a:ext cx="4766400" cy="1200329"/>
          </a:xfrm>
          <a:prstGeom prst="rect">
            <a:avLst/>
          </a:prstGeom>
          <a:noFill/>
        </p:spPr>
        <p:txBody>
          <a:bodyPr wrap="square" rtlCol="0">
            <a:spAutoFit/>
          </a:bodyPr>
          <a:lstStyle/>
          <a:p>
            <a:r>
              <a:rPr lang="en-IN" dirty="0"/>
              <a:t>Notebook GIT link:</a:t>
            </a:r>
          </a:p>
          <a:p>
            <a:r>
              <a:rPr lang="en-IN" dirty="0">
                <a:hlinkClick r:id="rId4"/>
              </a:rPr>
              <a:t>https://github.com/JohnsonManuel/Capstone-IBM/blob/master/Data%20Collection%20API%20LAB%201%20-%20IBM%20-%20Week%201.ipynb</a:t>
            </a:r>
            <a:endParaRPr lang="en-IN" dirty="0"/>
          </a:p>
        </p:txBody>
      </p:sp>
      <p:sp>
        <p:nvSpPr>
          <p:cNvPr id="9" name="Oval 8">
            <a:extLst>
              <a:ext uri="{FF2B5EF4-FFF2-40B4-BE49-F238E27FC236}">
                <a16:creationId xmlns:a16="http://schemas.microsoft.com/office/drawing/2014/main" id="{4A038DFF-B097-11F2-072B-7B9E8BF4AB4B}"/>
              </a:ext>
            </a:extLst>
          </p:cNvPr>
          <p:cNvSpPr/>
          <p:nvPr/>
        </p:nvSpPr>
        <p:spPr>
          <a:xfrm>
            <a:off x="6331572" y="3045600"/>
            <a:ext cx="1778400" cy="126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Requests</a:t>
            </a:r>
          </a:p>
        </p:txBody>
      </p:sp>
      <p:sp>
        <p:nvSpPr>
          <p:cNvPr id="10" name="Oval 9">
            <a:extLst>
              <a:ext uri="{FF2B5EF4-FFF2-40B4-BE49-F238E27FC236}">
                <a16:creationId xmlns:a16="http://schemas.microsoft.com/office/drawing/2014/main" id="{0444375E-D3FC-E263-AF5B-CB98DC314A22}"/>
              </a:ext>
            </a:extLst>
          </p:cNvPr>
          <p:cNvSpPr/>
          <p:nvPr/>
        </p:nvSpPr>
        <p:spPr>
          <a:xfrm>
            <a:off x="9487094" y="3085200"/>
            <a:ext cx="1661277"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Webpage</a:t>
            </a:r>
          </a:p>
        </p:txBody>
      </p:sp>
      <p:cxnSp>
        <p:nvCxnSpPr>
          <p:cNvPr id="12" name="Straight Arrow Connector 11">
            <a:extLst>
              <a:ext uri="{FF2B5EF4-FFF2-40B4-BE49-F238E27FC236}">
                <a16:creationId xmlns:a16="http://schemas.microsoft.com/office/drawing/2014/main" id="{A205F3EE-8679-A5AC-3413-D3C2DEA6B7ED}"/>
              </a:ext>
            </a:extLst>
          </p:cNvPr>
          <p:cNvCxnSpPr>
            <a:cxnSpLocks/>
            <a:stCxn id="9" idx="7"/>
            <a:endCxn id="10" idx="1"/>
          </p:cNvCxnSpPr>
          <p:nvPr/>
        </p:nvCxnSpPr>
        <p:spPr>
          <a:xfrm>
            <a:off x="7849531" y="3231177"/>
            <a:ext cx="1880851" cy="2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79849A-0BF7-5DAB-E533-AA0C62FBAB0B}"/>
              </a:ext>
            </a:extLst>
          </p:cNvPr>
          <p:cNvCxnSpPr>
            <a:cxnSpLocks/>
            <a:stCxn id="10" idx="3"/>
            <a:endCxn id="9" idx="5"/>
          </p:cNvCxnSpPr>
          <p:nvPr/>
        </p:nvCxnSpPr>
        <p:spPr>
          <a:xfrm flipH="1">
            <a:off x="7849531" y="4099221"/>
            <a:ext cx="1880851" cy="2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F11697-3D43-6BF1-A0E4-5F48064B303A}"/>
              </a:ext>
            </a:extLst>
          </p:cNvPr>
          <p:cNvSpPr txBox="1"/>
          <p:nvPr/>
        </p:nvSpPr>
        <p:spPr>
          <a:xfrm>
            <a:off x="8168533" y="3784301"/>
            <a:ext cx="1260000" cy="369332"/>
          </a:xfrm>
          <a:prstGeom prst="rect">
            <a:avLst/>
          </a:prstGeom>
          <a:noFill/>
        </p:spPr>
        <p:txBody>
          <a:bodyPr wrap="square" rtlCol="0">
            <a:spAutoFit/>
          </a:bodyPr>
          <a:lstStyle/>
          <a:p>
            <a:r>
              <a:rPr lang="en-IN" dirty="0"/>
              <a:t>response</a:t>
            </a:r>
          </a:p>
        </p:txBody>
      </p:sp>
      <p:sp>
        <p:nvSpPr>
          <p:cNvPr id="18" name="TextBox 17">
            <a:extLst>
              <a:ext uri="{FF2B5EF4-FFF2-40B4-BE49-F238E27FC236}">
                <a16:creationId xmlns:a16="http://schemas.microsoft.com/office/drawing/2014/main" id="{EFC84277-A213-F78C-5654-2694A5E680AB}"/>
              </a:ext>
            </a:extLst>
          </p:cNvPr>
          <p:cNvSpPr txBox="1"/>
          <p:nvPr/>
        </p:nvSpPr>
        <p:spPr>
          <a:xfrm>
            <a:off x="7997633" y="2912658"/>
            <a:ext cx="921600" cy="369332"/>
          </a:xfrm>
          <a:prstGeom prst="rect">
            <a:avLst/>
          </a:prstGeom>
          <a:noFill/>
        </p:spPr>
        <p:txBody>
          <a:bodyPr wrap="square" rtlCol="0">
            <a:spAutoFit/>
          </a:bodyPr>
          <a:lstStyle/>
          <a:p>
            <a:r>
              <a:rPr lang="en-IN" dirty="0"/>
              <a:t>request</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55989"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is process of getting the data from webpages and converting them into pandas </a:t>
            </a:r>
            <a:r>
              <a:rPr lang="en-US" sz="2200" dirty="0" err="1">
                <a:solidFill>
                  <a:schemeClr val="accent3">
                    <a:lumMod val="25000"/>
                  </a:schemeClr>
                </a:solidFill>
                <a:latin typeface="Abadi"/>
              </a:rPr>
              <a:t>dataframes</a:t>
            </a:r>
            <a:r>
              <a:rPr lang="en-US" sz="2200" dirty="0">
                <a:solidFill>
                  <a:schemeClr val="accent3">
                    <a:lumMod val="25000"/>
                  </a:schemeClr>
                </a:solidFill>
                <a:latin typeface="Abadi"/>
              </a:rPr>
              <a:t> for wrangling and data processing</a:t>
            </a:r>
          </a:p>
          <a:p>
            <a:pPr>
              <a:lnSpc>
                <a:spcPct val="100000"/>
              </a:lnSpc>
              <a:spcBef>
                <a:spcPts val="1400"/>
              </a:spcBef>
            </a:pPr>
            <a:r>
              <a:rPr lang="en-US" sz="2200" dirty="0">
                <a:solidFill>
                  <a:schemeClr val="accent3">
                    <a:lumMod val="25000"/>
                  </a:schemeClr>
                </a:solidFill>
                <a:latin typeface="Abadi" panose="020B0604020104020204" pitchFamily="34" charset="0"/>
              </a:rPr>
              <a:t>Notebook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https://github.com/JohnsonManuel/Capstone-IBM/blob/master/Web%20Scraping%20LAB1%20-%20Week%201%20-%20IBM.ipynb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3" name="Oval 12">
            <a:extLst>
              <a:ext uri="{FF2B5EF4-FFF2-40B4-BE49-F238E27FC236}">
                <a16:creationId xmlns:a16="http://schemas.microsoft.com/office/drawing/2014/main" id="{C07C78B8-148C-A8FC-5C75-5C6D2D9538E6}"/>
              </a:ext>
            </a:extLst>
          </p:cNvPr>
          <p:cNvSpPr/>
          <p:nvPr/>
        </p:nvSpPr>
        <p:spPr>
          <a:xfrm>
            <a:off x="6331572" y="3045600"/>
            <a:ext cx="1778400" cy="126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Requests</a:t>
            </a:r>
          </a:p>
        </p:txBody>
      </p:sp>
      <p:sp>
        <p:nvSpPr>
          <p:cNvPr id="14" name="Oval 13">
            <a:extLst>
              <a:ext uri="{FF2B5EF4-FFF2-40B4-BE49-F238E27FC236}">
                <a16:creationId xmlns:a16="http://schemas.microsoft.com/office/drawing/2014/main" id="{31237B24-EC3A-AD8B-CF4A-5B2553516D50}"/>
              </a:ext>
            </a:extLst>
          </p:cNvPr>
          <p:cNvSpPr/>
          <p:nvPr/>
        </p:nvSpPr>
        <p:spPr>
          <a:xfrm>
            <a:off x="9487094" y="3085200"/>
            <a:ext cx="1661277"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Webpage</a:t>
            </a:r>
          </a:p>
        </p:txBody>
      </p:sp>
      <p:cxnSp>
        <p:nvCxnSpPr>
          <p:cNvPr id="15" name="Straight Arrow Connector 14">
            <a:extLst>
              <a:ext uri="{FF2B5EF4-FFF2-40B4-BE49-F238E27FC236}">
                <a16:creationId xmlns:a16="http://schemas.microsoft.com/office/drawing/2014/main" id="{CB9993F8-BAFA-9403-FD09-869BC6F78A3D}"/>
              </a:ext>
            </a:extLst>
          </p:cNvPr>
          <p:cNvCxnSpPr>
            <a:cxnSpLocks/>
            <a:stCxn id="13" idx="7"/>
            <a:endCxn id="14" idx="1"/>
          </p:cNvCxnSpPr>
          <p:nvPr/>
        </p:nvCxnSpPr>
        <p:spPr>
          <a:xfrm>
            <a:off x="7849531" y="3231177"/>
            <a:ext cx="1880851" cy="2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835186-09E7-C9EE-2499-FFBB7E3DEE1A}"/>
              </a:ext>
            </a:extLst>
          </p:cNvPr>
          <p:cNvCxnSpPr>
            <a:cxnSpLocks/>
            <a:stCxn id="14" idx="3"/>
            <a:endCxn id="13" idx="5"/>
          </p:cNvCxnSpPr>
          <p:nvPr/>
        </p:nvCxnSpPr>
        <p:spPr>
          <a:xfrm flipH="1">
            <a:off x="7849531" y="4099221"/>
            <a:ext cx="1880851" cy="28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25B74E-865B-11B2-B2E6-B720EC34B806}"/>
              </a:ext>
            </a:extLst>
          </p:cNvPr>
          <p:cNvSpPr txBox="1"/>
          <p:nvPr/>
        </p:nvSpPr>
        <p:spPr>
          <a:xfrm>
            <a:off x="8168533" y="3784301"/>
            <a:ext cx="1260000" cy="369332"/>
          </a:xfrm>
          <a:prstGeom prst="rect">
            <a:avLst/>
          </a:prstGeom>
          <a:noFill/>
        </p:spPr>
        <p:txBody>
          <a:bodyPr wrap="square" rtlCol="0">
            <a:spAutoFit/>
          </a:bodyPr>
          <a:lstStyle/>
          <a:p>
            <a:r>
              <a:rPr lang="en-IN" dirty="0"/>
              <a:t>response</a:t>
            </a:r>
          </a:p>
        </p:txBody>
      </p:sp>
      <p:sp>
        <p:nvSpPr>
          <p:cNvPr id="18" name="TextBox 17">
            <a:extLst>
              <a:ext uri="{FF2B5EF4-FFF2-40B4-BE49-F238E27FC236}">
                <a16:creationId xmlns:a16="http://schemas.microsoft.com/office/drawing/2014/main" id="{8103FEAB-3EC5-238C-74FF-A43016E5E8F4}"/>
              </a:ext>
            </a:extLst>
          </p:cNvPr>
          <p:cNvSpPr txBox="1"/>
          <p:nvPr/>
        </p:nvSpPr>
        <p:spPr>
          <a:xfrm>
            <a:off x="7997633" y="2912658"/>
            <a:ext cx="921600" cy="369332"/>
          </a:xfrm>
          <a:prstGeom prst="rect">
            <a:avLst/>
          </a:prstGeom>
          <a:noFill/>
        </p:spPr>
        <p:txBody>
          <a:bodyPr wrap="square" rtlCol="0">
            <a:spAutoFit/>
          </a:bodyPr>
          <a:lstStyle/>
          <a:p>
            <a:r>
              <a:rPr lang="en-IN" dirty="0"/>
              <a:t>request</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f80a141d-92ca-4d3d-9308-f7e7b1d44ce8"/>
    <ds:schemaRef ds:uri="155be751-a274-42e8-93fb-f39d3b9bccc8"/>
    <ds:schemaRef ds:uri="http://purl.org/dc/terms/"/>
    <ds:schemaRef ds:uri="http://schemas.openxmlformats.org/package/2006/metadata/core-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238</TotalTime>
  <Words>1270</Words>
  <Application>Microsoft Office PowerPoint</Application>
  <PresentationFormat>Widescreen</PresentationFormat>
  <Paragraphs>188</Paragraphs>
  <Slides>40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Johnson Manuel</cp:lastModifiedBy>
  <cp:revision>201</cp:revision>
  <dcterms:created xsi:type="dcterms:W3CDTF">2021-04-29T18:58:34Z</dcterms:created>
  <dcterms:modified xsi:type="dcterms:W3CDTF">2023-04-23T19:02:53Z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